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38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EFA0B-083C-47D1-A9C1-CC9EF0349F4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4653AA3-6390-4939-90F9-6616D5097CD4}">
      <dgm:prSet phldrT="[Testo]"/>
      <dgm:spPr/>
      <dgm:t>
        <a:bodyPr/>
        <a:lstStyle/>
        <a:p>
          <a:r>
            <a:rPr lang="it-IT" dirty="0"/>
            <a:t>2. ALLIEVI CON DISTURBI EVOLUTIVI SPECIFICI (es: DSA, ma non solo)</a:t>
          </a:r>
        </a:p>
      </dgm:t>
    </dgm:pt>
    <dgm:pt modelId="{B64C6A46-B943-4FD4-AF40-EFF700C4C8A8}" type="parTrans" cxnId="{3E28CD3F-61BA-4A0C-BDE5-10EA3B9A4E25}">
      <dgm:prSet/>
      <dgm:spPr/>
      <dgm:t>
        <a:bodyPr/>
        <a:lstStyle/>
        <a:p>
          <a:endParaRPr lang="it-IT"/>
        </a:p>
      </dgm:t>
    </dgm:pt>
    <dgm:pt modelId="{4F0409F1-47BB-4FAD-A593-F335A8769A54}" type="sibTrans" cxnId="{3E28CD3F-61BA-4A0C-BDE5-10EA3B9A4E25}">
      <dgm:prSet/>
      <dgm:spPr/>
      <dgm:t>
        <a:bodyPr/>
        <a:lstStyle/>
        <a:p>
          <a:endParaRPr lang="it-IT"/>
        </a:p>
      </dgm:t>
    </dgm:pt>
    <dgm:pt modelId="{1EA67F13-C332-4098-8C3C-31FA13A4E929}">
      <dgm:prSet phldrT="[Testo]"/>
      <dgm:spPr/>
      <dgm:t>
        <a:bodyPr/>
        <a:lstStyle/>
        <a:p>
          <a:r>
            <a:rPr lang="it-IT" dirty="0"/>
            <a:t>3. ALLIEVI CON SVANTAGGI  E DIFFICOLTA’</a:t>
          </a:r>
        </a:p>
      </dgm:t>
    </dgm:pt>
    <dgm:pt modelId="{5B9CE776-CAC2-4231-B4FB-2804EAA0C62D}" type="sibTrans" cxnId="{7852A506-9EC9-4C5A-93C2-F7E4284C1EB9}">
      <dgm:prSet/>
      <dgm:spPr/>
      <dgm:t>
        <a:bodyPr/>
        <a:lstStyle/>
        <a:p>
          <a:endParaRPr lang="it-IT"/>
        </a:p>
      </dgm:t>
    </dgm:pt>
    <dgm:pt modelId="{BCDCA21B-7E70-4E5C-AB78-8147CDFA3033}" type="parTrans" cxnId="{7852A506-9EC9-4C5A-93C2-F7E4284C1EB9}">
      <dgm:prSet/>
      <dgm:spPr/>
      <dgm:t>
        <a:bodyPr/>
        <a:lstStyle/>
        <a:p>
          <a:endParaRPr lang="it-IT"/>
        </a:p>
      </dgm:t>
    </dgm:pt>
    <dgm:pt modelId="{8468145B-F4FB-47C1-A41A-6DF9F355E529}">
      <dgm:prSet phldrT="[Testo]"/>
      <dgm:spPr/>
      <dgm:t>
        <a:bodyPr/>
        <a:lstStyle/>
        <a:p>
          <a:r>
            <a:rPr lang="it-IT" dirty="0"/>
            <a:t>1. ALLIEVI DISABILI</a:t>
          </a:r>
        </a:p>
      </dgm:t>
    </dgm:pt>
    <dgm:pt modelId="{BA21283F-EB32-4773-91B7-0A8F86F0882F}" type="sibTrans" cxnId="{53DE1733-57F3-4280-BDF2-941AD08FE1FC}">
      <dgm:prSet/>
      <dgm:spPr/>
      <dgm:t>
        <a:bodyPr/>
        <a:lstStyle/>
        <a:p>
          <a:endParaRPr lang="it-IT"/>
        </a:p>
      </dgm:t>
    </dgm:pt>
    <dgm:pt modelId="{DB16555F-836D-4A8E-811A-7D403A1D180B}" type="parTrans" cxnId="{53DE1733-57F3-4280-BDF2-941AD08FE1FC}">
      <dgm:prSet/>
      <dgm:spPr/>
      <dgm:t>
        <a:bodyPr/>
        <a:lstStyle/>
        <a:p>
          <a:endParaRPr lang="it-IT"/>
        </a:p>
      </dgm:t>
    </dgm:pt>
    <dgm:pt modelId="{05C37263-D093-4BE4-8F2D-8BEBE6B34949}" type="pres">
      <dgm:prSet presAssocID="{6C6EFA0B-083C-47D1-A9C1-CC9EF0349F45}" presName="linear" presStyleCnt="0">
        <dgm:presLayoutVars>
          <dgm:dir/>
          <dgm:animLvl val="lvl"/>
          <dgm:resizeHandles val="exact"/>
        </dgm:presLayoutVars>
      </dgm:prSet>
      <dgm:spPr/>
    </dgm:pt>
    <dgm:pt modelId="{D393B3F8-2E37-4342-AC52-04B115B4242E}" type="pres">
      <dgm:prSet presAssocID="{8468145B-F4FB-47C1-A41A-6DF9F355E529}" presName="parentLin" presStyleCnt="0"/>
      <dgm:spPr/>
    </dgm:pt>
    <dgm:pt modelId="{830CE5D6-FCF1-40CB-B9F2-4E16B2845059}" type="pres">
      <dgm:prSet presAssocID="{8468145B-F4FB-47C1-A41A-6DF9F355E529}" presName="parentLeftMargin" presStyleLbl="node1" presStyleIdx="0" presStyleCnt="3"/>
      <dgm:spPr/>
    </dgm:pt>
    <dgm:pt modelId="{07675EA1-0F38-46FB-B234-CCA2904AA42B}" type="pres">
      <dgm:prSet presAssocID="{8468145B-F4FB-47C1-A41A-6DF9F355E529}" presName="parentText" presStyleLbl="node1" presStyleIdx="0" presStyleCnt="3" custLinFactNeighborX="1776" custLinFactNeighborY="4413">
        <dgm:presLayoutVars>
          <dgm:chMax val="0"/>
          <dgm:bulletEnabled val="1"/>
        </dgm:presLayoutVars>
      </dgm:prSet>
      <dgm:spPr/>
    </dgm:pt>
    <dgm:pt modelId="{A52C9B3B-C10B-4C31-B5FC-300BA966526E}" type="pres">
      <dgm:prSet presAssocID="{8468145B-F4FB-47C1-A41A-6DF9F355E529}" presName="negativeSpace" presStyleCnt="0"/>
      <dgm:spPr/>
    </dgm:pt>
    <dgm:pt modelId="{07284E0C-D045-4B45-9127-F014AF24BA4F}" type="pres">
      <dgm:prSet presAssocID="{8468145B-F4FB-47C1-A41A-6DF9F355E529}" presName="childText" presStyleLbl="conFgAcc1" presStyleIdx="0" presStyleCnt="3">
        <dgm:presLayoutVars>
          <dgm:bulletEnabled val="1"/>
        </dgm:presLayoutVars>
      </dgm:prSet>
      <dgm:spPr/>
    </dgm:pt>
    <dgm:pt modelId="{C219E6E5-C497-432B-BB73-666F2754BDFC}" type="pres">
      <dgm:prSet presAssocID="{BA21283F-EB32-4773-91B7-0A8F86F0882F}" presName="spaceBetweenRectangles" presStyleCnt="0"/>
      <dgm:spPr/>
    </dgm:pt>
    <dgm:pt modelId="{EBB9A108-165D-4DE4-8B3E-CB00E40B1F96}" type="pres">
      <dgm:prSet presAssocID="{F4653AA3-6390-4939-90F9-6616D5097CD4}" presName="parentLin" presStyleCnt="0"/>
      <dgm:spPr/>
    </dgm:pt>
    <dgm:pt modelId="{5DF8AC19-BEFF-48BF-83D0-39E8CAB0D29D}" type="pres">
      <dgm:prSet presAssocID="{F4653AA3-6390-4939-90F9-6616D5097CD4}" presName="parentLeftMargin" presStyleLbl="node1" presStyleIdx="0" presStyleCnt="3"/>
      <dgm:spPr/>
    </dgm:pt>
    <dgm:pt modelId="{EBD46E56-8193-49AC-8F2D-08F9C80D363D}" type="pres">
      <dgm:prSet presAssocID="{F4653AA3-6390-4939-90F9-6616D5097CD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22C8FFD-D76A-47CB-B2C5-CF449419FE0E}" type="pres">
      <dgm:prSet presAssocID="{F4653AA3-6390-4939-90F9-6616D5097CD4}" presName="negativeSpace" presStyleCnt="0"/>
      <dgm:spPr/>
    </dgm:pt>
    <dgm:pt modelId="{5DEC5746-16FB-4E6F-BB68-4266692532CC}" type="pres">
      <dgm:prSet presAssocID="{F4653AA3-6390-4939-90F9-6616D5097CD4}" presName="childText" presStyleLbl="conFgAcc1" presStyleIdx="1" presStyleCnt="3">
        <dgm:presLayoutVars>
          <dgm:bulletEnabled val="1"/>
        </dgm:presLayoutVars>
      </dgm:prSet>
      <dgm:spPr/>
    </dgm:pt>
    <dgm:pt modelId="{CF7AABB7-C813-45BE-89C0-435073B45EFA}" type="pres">
      <dgm:prSet presAssocID="{4F0409F1-47BB-4FAD-A593-F335A8769A54}" presName="spaceBetweenRectangles" presStyleCnt="0"/>
      <dgm:spPr/>
    </dgm:pt>
    <dgm:pt modelId="{7DF48656-AFAC-4480-913D-0DEA71D1C9D8}" type="pres">
      <dgm:prSet presAssocID="{1EA67F13-C332-4098-8C3C-31FA13A4E929}" presName="parentLin" presStyleCnt="0"/>
      <dgm:spPr/>
    </dgm:pt>
    <dgm:pt modelId="{B1AA8EE0-619C-4CC4-9A5B-45E7C79D0EC2}" type="pres">
      <dgm:prSet presAssocID="{1EA67F13-C332-4098-8C3C-31FA13A4E929}" presName="parentLeftMargin" presStyleLbl="node1" presStyleIdx="1" presStyleCnt="3"/>
      <dgm:spPr/>
    </dgm:pt>
    <dgm:pt modelId="{CF5C248C-6D53-4587-8683-B43AD48F3310}" type="pres">
      <dgm:prSet presAssocID="{1EA67F13-C332-4098-8C3C-31FA13A4E92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092EFC6-8B27-42C8-BF4F-DF83D971BCDD}" type="pres">
      <dgm:prSet presAssocID="{1EA67F13-C332-4098-8C3C-31FA13A4E929}" presName="negativeSpace" presStyleCnt="0"/>
      <dgm:spPr/>
    </dgm:pt>
    <dgm:pt modelId="{C7876C8F-9E78-487C-821E-2F6E40FF8418}" type="pres">
      <dgm:prSet presAssocID="{1EA67F13-C332-4098-8C3C-31FA13A4E92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94E1600-4BCB-485A-9021-FCA14CE0160A}" type="presOf" srcId="{F4653AA3-6390-4939-90F9-6616D5097CD4}" destId="{5DF8AC19-BEFF-48BF-83D0-39E8CAB0D29D}" srcOrd="0" destOrd="0" presId="urn:microsoft.com/office/officeart/2005/8/layout/list1"/>
    <dgm:cxn modelId="{7852A506-9EC9-4C5A-93C2-F7E4284C1EB9}" srcId="{6C6EFA0B-083C-47D1-A9C1-CC9EF0349F45}" destId="{1EA67F13-C332-4098-8C3C-31FA13A4E929}" srcOrd="2" destOrd="0" parTransId="{BCDCA21B-7E70-4E5C-AB78-8147CDFA3033}" sibTransId="{5B9CE776-CAC2-4231-B4FB-2804EAA0C62D}"/>
    <dgm:cxn modelId="{F6307313-1DC8-47C6-BEB7-81C7B8C31401}" type="presOf" srcId="{1EA67F13-C332-4098-8C3C-31FA13A4E929}" destId="{B1AA8EE0-619C-4CC4-9A5B-45E7C79D0EC2}" srcOrd="0" destOrd="0" presId="urn:microsoft.com/office/officeart/2005/8/layout/list1"/>
    <dgm:cxn modelId="{53DE1733-57F3-4280-BDF2-941AD08FE1FC}" srcId="{6C6EFA0B-083C-47D1-A9C1-CC9EF0349F45}" destId="{8468145B-F4FB-47C1-A41A-6DF9F355E529}" srcOrd="0" destOrd="0" parTransId="{DB16555F-836D-4A8E-811A-7D403A1D180B}" sibTransId="{BA21283F-EB32-4773-91B7-0A8F86F0882F}"/>
    <dgm:cxn modelId="{3E28CD3F-61BA-4A0C-BDE5-10EA3B9A4E25}" srcId="{6C6EFA0B-083C-47D1-A9C1-CC9EF0349F45}" destId="{F4653AA3-6390-4939-90F9-6616D5097CD4}" srcOrd="1" destOrd="0" parTransId="{B64C6A46-B943-4FD4-AF40-EFF700C4C8A8}" sibTransId="{4F0409F1-47BB-4FAD-A593-F335A8769A54}"/>
    <dgm:cxn modelId="{D57AB74E-C19C-49A4-B52D-7CFD46830DFE}" type="presOf" srcId="{8468145B-F4FB-47C1-A41A-6DF9F355E529}" destId="{07675EA1-0F38-46FB-B234-CCA2904AA42B}" srcOrd="1" destOrd="0" presId="urn:microsoft.com/office/officeart/2005/8/layout/list1"/>
    <dgm:cxn modelId="{19991158-38A7-4CC2-B6DF-D8997B6EAA5B}" type="presOf" srcId="{1EA67F13-C332-4098-8C3C-31FA13A4E929}" destId="{CF5C248C-6D53-4587-8683-B43AD48F3310}" srcOrd="1" destOrd="0" presId="urn:microsoft.com/office/officeart/2005/8/layout/list1"/>
    <dgm:cxn modelId="{316D0693-16BF-4056-AAFE-FF71AA857974}" type="presOf" srcId="{6C6EFA0B-083C-47D1-A9C1-CC9EF0349F45}" destId="{05C37263-D093-4BE4-8F2D-8BEBE6B34949}" srcOrd="0" destOrd="0" presId="urn:microsoft.com/office/officeart/2005/8/layout/list1"/>
    <dgm:cxn modelId="{19F82E9B-51AD-4301-819E-FD71A6C65D64}" type="presOf" srcId="{F4653AA3-6390-4939-90F9-6616D5097CD4}" destId="{EBD46E56-8193-49AC-8F2D-08F9C80D363D}" srcOrd="1" destOrd="0" presId="urn:microsoft.com/office/officeart/2005/8/layout/list1"/>
    <dgm:cxn modelId="{D087F6EE-7817-4D65-BF75-5FBE54A2F920}" type="presOf" srcId="{8468145B-F4FB-47C1-A41A-6DF9F355E529}" destId="{830CE5D6-FCF1-40CB-B9F2-4E16B2845059}" srcOrd="0" destOrd="0" presId="urn:microsoft.com/office/officeart/2005/8/layout/list1"/>
    <dgm:cxn modelId="{E01C3532-6027-4E0E-B304-2546A85FAED6}" type="presParOf" srcId="{05C37263-D093-4BE4-8F2D-8BEBE6B34949}" destId="{D393B3F8-2E37-4342-AC52-04B115B4242E}" srcOrd="0" destOrd="0" presId="urn:microsoft.com/office/officeart/2005/8/layout/list1"/>
    <dgm:cxn modelId="{000616A4-01DF-4192-B302-5FD4FD60FF92}" type="presParOf" srcId="{D393B3F8-2E37-4342-AC52-04B115B4242E}" destId="{830CE5D6-FCF1-40CB-B9F2-4E16B2845059}" srcOrd="0" destOrd="0" presId="urn:microsoft.com/office/officeart/2005/8/layout/list1"/>
    <dgm:cxn modelId="{E50B81CB-9E9B-4348-95F3-4516720B521B}" type="presParOf" srcId="{D393B3F8-2E37-4342-AC52-04B115B4242E}" destId="{07675EA1-0F38-46FB-B234-CCA2904AA42B}" srcOrd="1" destOrd="0" presId="urn:microsoft.com/office/officeart/2005/8/layout/list1"/>
    <dgm:cxn modelId="{43490EDE-C5FA-4BF5-B952-67F08D0EBA39}" type="presParOf" srcId="{05C37263-D093-4BE4-8F2D-8BEBE6B34949}" destId="{A52C9B3B-C10B-4C31-B5FC-300BA966526E}" srcOrd="1" destOrd="0" presId="urn:microsoft.com/office/officeart/2005/8/layout/list1"/>
    <dgm:cxn modelId="{8F592DA0-42B7-404C-977C-0025D0DBABAB}" type="presParOf" srcId="{05C37263-D093-4BE4-8F2D-8BEBE6B34949}" destId="{07284E0C-D045-4B45-9127-F014AF24BA4F}" srcOrd="2" destOrd="0" presId="urn:microsoft.com/office/officeart/2005/8/layout/list1"/>
    <dgm:cxn modelId="{21266918-D55F-4CEC-9B1C-563DB9C6EF83}" type="presParOf" srcId="{05C37263-D093-4BE4-8F2D-8BEBE6B34949}" destId="{C219E6E5-C497-432B-BB73-666F2754BDFC}" srcOrd="3" destOrd="0" presId="urn:microsoft.com/office/officeart/2005/8/layout/list1"/>
    <dgm:cxn modelId="{CBF2DC1A-FC52-42C9-A9BB-BCA5156851DE}" type="presParOf" srcId="{05C37263-D093-4BE4-8F2D-8BEBE6B34949}" destId="{EBB9A108-165D-4DE4-8B3E-CB00E40B1F96}" srcOrd="4" destOrd="0" presId="urn:microsoft.com/office/officeart/2005/8/layout/list1"/>
    <dgm:cxn modelId="{2548E9FC-CF72-4726-9C4F-6FAB62F6E09D}" type="presParOf" srcId="{EBB9A108-165D-4DE4-8B3E-CB00E40B1F96}" destId="{5DF8AC19-BEFF-48BF-83D0-39E8CAB0D29D}" srcOrd="0" destOrd="0" presId="urn:microsoft.com/office/officeart/2005/8/layout/list1"/>
    <dgm:cxn modelId="{838C7531-1805-4D7E-A337-F7BB8B94EB0A}" type="presParOf" srcId="{EBB9A108-165D-4DE4-8B3E-CB00E40B1F96}" destId="{EBD46E56-8193-49AC-8F2D-08F9C80D363D}" srcOrd="1" destOrd="0" presId="urn:microsoft.com/office/officeart/2005/8/layout/list1"/>
    <dgm:cxn modelId="{7AE67FC6-D2FF-4BFA-B227-15F4EE112C70}" type="presParOf" srcId="{05C37263-D093-4BE4-8F2D-8BEBE6B34949}" destId="{122C8FFD-D76A-47CB-B2C5-CF449419FE0E}" srcOrd="5" destOrd="0" presId="urn:microsoft.com/office/officeart/2005/8/layout/list1"/>
    <dgm:cxn modelId="{59809E9D-54C8-427A-9C8C-807755BBA623}" type="presParOf" srcId="{05C37263-D093-4BE4-8F2D-8BEBE6B34949}" destId="{5DEC5746-16FB-4E6F-BB68-4266692532CC}" srcOrd="6" destOrd="0" presId="urn:microsoft.com/office/officeart/2005/8/layout/list1"/>
    <dgm:cxn modelId="{FBDAFE87-0B96-4852-B38C-8E6731B3AE79}" type="presParOf" srcId="{05C37263-D093-4BE4-8F2D-8BEBE6B34949}" destId="{CF7AABB7-C813-45BE-89C0-435073B45EFA}" srcOrd="7" destOrd="0" presId="urn:microsoft.com/office/officeart/2005/8/layout/list1"/>
    <dgm:cxn modelId="{9DFF1858-CB66-4A56-B1E3-1B81D416B12D}" type="presParOf" srcId="{05C37263-D093-4BE4-8F2D-8BEBE6B34949}" destId="{7DF48656-AFAC-4480-913D-0DEA71D1C9D8}" srcOrd="8" destOrd="0" presId="urn:microsoft.com/office/officeart/2005/8/layout/list1"/>
    <dgm:cxn modelId="{C11FA3E0-FC77-4D00-B8CA-CEEF62A20FEE}" type="presParOf" srcId="{7DF48656-AFAC-4480-913D-0DEA71D1C9D8}" destId="{B1AA8EE0-619C-4CC4-9A5B-45E7C79D0EC2}" srcOrd="0" destOrd="0" presId="urn:microsoft.com/office/officeart/2005/8/layout/list1"/>
    <dgm:cxn modelId="{B96776CD-E6C9-444E-97CC-974A17B1A01F}" type="presParOf" srcId="{7DF48656-AFAC-4480-913D-0DEA71D1C9D8}" destId="{CF5C248C-6D53-4587-8683-B43AD48F3310}" srcOrd="1" destOrd="0" presId="urn:microsoft.com/office/officeart/2005/8/layout/list1"/>
    <dgm:cxn modelId="{4A9FF6CB-E420-4D26-9810-F87C3998F40E}" type="presParOf" srcId="{05C37263-D093-4BE4-8F2D-8BEBE6B34949}" destId="{8092EFC6-8B27-42C8-BF4F-DF83D971BCDD}" srcOrd="9" destOrd="0" presId="urn:microsoft.com/office/officeart/2005/8/layout/list1"/>
    <dgm:cxn modelId="{52F1A25D-BD9A-4B0C-95C8-DAE48C2F2536}" type="presParOf" srcId="{05C37263-D093-4BE4-8F2D-8BEBE6B34949}" destId="{C7876C8F-9E78-487C-821E-2F6E40FF841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84E0C-D045-4B45-9127-F014AF24BA4F}">
      <dsp:nvSpPr>
        <dsp:cNvPr id="0" name=""/>
        <dsp:cNvSpPr/>
      </dsp:nvSpPr>
      <dsp:spPr>
        <a:xfrm>
          <a:off x="0" y="405195"/>
          <a:ext cx="9906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75EA1-0F38-46FB-B234-CCA2904AA42B}">
      <dsp:nvSpPr>
        <dsp:cNvPr id="0" name=""/>
        <dsp:cNvSpPr/>
      </dsp:nvSpPr>
      <dsp:spPr>
        <a:xfrm>
          <a:off x="504096" y="41849"/>
          <a:ext cx="693420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1. ALLIEVI DISABILI</a:t>
          </a:r>
        </a:p>
      </dsp:txBody>
      <dsp:txXfrm>
        <a:off x="543004" y="80757"/>
        <a:ext cx="6856384" cy="719224"/>
      </dsp:txXfrm>
    </dsp:sp>
    <dsp:sp modelId="{5DEC5746-16FB-4E6F-BB68-4266692532CC}">
      <dsp:nvSpPr>
        <dsp:cNvPr id="0" name=""/>
        <dsp:cNvSpPr/>
      </dsp:nvSpPr>
      <dsp:spPr>
        <a:xfrm>
          <a:off x="0" y="1629915"/>
          <a:ext cx="9906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D46E56-8193-49AC-8F2D-08F9C80D363D}">
      <dsp:nvSpPr>
        <dsp:cNvPr id="0" name=""/>
        <dsp:cNvSpPr/>
      </dsp:nvSpPr>
      <dsp:spPr>
        <a:xfrm>
          <a:off x="495300" y="1231395"/>
          <a:ext cx="693420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2. ALLIEVI CON DISTURBI EVOLUTIVI SPECIFICI (es: DSA, ma non solo)</a:t>
          </a:r>
        </a:p>
      </dsp:txBody>
      <dsp:txXfrm>
        <a:off x="534208" y="1270303"/>
        <a:ext cx="6856384" cy="719224"/>
      </dsp:txXfrm>
    </dsp:sp>
    <dsp:sp modelId="{C7876C8F-9E78-487C-821E-2F6E40FF8418}">
      <dsp:nvSpPr>
        <dsp:cNvPr id="0" name=""/>
        <dsp:cNvSpPr/>
      </dsp:nvSpPr>
      <dsp:spPr>
        <a:xfrm>
          <a:off x="0" y="2854636"/>
          <a:ext cx="99060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5C248C-6D53-4587-8683-B43AD48F3310}">
      <dsp:nvSpPr>
        <dsp:cNvPr id="0" name=""/>
        <dsp:cNvSpPr/>
      </dsp:nvSpPr>
      <dsp:spPr>
        <a:xfrm>
          <a:off x="495300" y="2456115"/>
          <a:ext cx="693420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3. ALLIEVI CON SVANTAGGI  E DIFFICOLTA’</a:t>
          </a:r>
        </a:p>
      </dsp:txBody>
      <dsp:txXfrm>
        <a:off x="534208" y="2495023"/>
        <a:ext cx="6856384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b.e.s.</a:t>
            </a:r>
            <a:r>
              <a:rPr lang="it-IT" dirty="0"/>
              <a:t> 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BISOGNI EDUCATIVI SPECIALI</a:t>
            </a:r>
          </a:p>
        </p:txBody>
      </p:sp>
    </p:spTree>
    <p:extLst>
      <p:ext uri="{BB962C8B-B14F-4D97-AF65-F5344CB8AC3E}">
        <p14:creationId xmlns:p14="http://schemas.microsoft.com/office/powerpoint/2010/main" val="157374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Adhd</a:t>
            </a:r>
            <a:r>
              <a:rPr lang="it-IT" dirty="0"/>
              <a:t>   e   fil ( EES)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R. 41.8 (QXX) = funzionamento intellettivo limite (FIL)</a:t>
            </a:r>
          </a:p>
          <a:p>
            <a:r>
              <a:rPr lang="it-IT" dirty="0"/>
              <a:t>F.90.0</a:t>
            </a:r>
          </a:p>
          <a:p>
            <a:r>
              <a:rPr lang="it-IT" dirty="0"/>
              <a:t>F.90.8                ADHD ( </a:t>
            </a:r>
            <a:r>
              <a:rPr lang="it-IT" dirty="0" err="1"/>
              <a:t>attention</a:t>
            </a:r>
            <a:r>
              <a:rPr lang="it-IT" dirty="0"/>
              <a:t> deficit </a:t>
            </a:r>
            <a:r>
              <a:rPr lang="it-IT" dirty="0" err="1"/>
              <a:t>hyperactivity</a:t>
            </a:r>
            <a:r>
              <a:rPr lang="it-IT" dirty="0"/>
              <a:t> </a:t>
            </a:r>
            <a:r>
              <a:rPr lang="it-IT" dirty="0" err="1"/>
              <a:t>disorder</a:t>
            </a:r>
            <a:r>
              <a:rPr lang="it-IT" dirty="0"/>
              <a:t>)</a:t>
            </a:r>
          </a:p>
          <a:p>
            <a:pPr>
              <a:buNone/>
            </a:pPr>
            <a:r>
              <a:rPr lang="it-IT" dirty="0"/>
              <a:t>   </a:t>
            </a:r>
          </a:p>
          <a:p>
            <a:pPr>
              <a:buNone/>
            </a:pPr>
            <a:r>
              <a:rPr lang="it-IT" dirty="0"/>
              <a:t>Non hanno sostegno (DGR 20/2014), non sono DSA, ma meritano attenzione didattica e pedagogica, hanno diritto a </a:t>
            </a:r>
            <a:r>
              <a:rPr lang="it-IT" dirty="0" err="1"/>
              <a:t>Pdp</a:t>
            </a:r>
            <a:r>
              <a:rPr lang="it-IT" dirty="0"/>
              <a:t>                              </a:t>
            </a:r>
          </a:p>
        </p:txBody>
      </p:sp>
      <p:sp>
        <p:nvSpPr>
          <p:cNvPr id="4" name="Parentesi graffa chiusa 3"/>
          <p:cNvSpPr/>
          <p:nvPr/>
        </p:nvSpPr>
        <p:spPr>
          <a:xfrm>
            <a:off x="2430379" y="3031958"/>
            <a:ext cx="348916" cy="7339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Alcune indicazioni pratiche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ragazzi F81.0, cioè con dislessia (lettura) + compitazione (ortografia) hanno gravi difficoltà con la lingua straniera : non si devono contare gli errori o la struttura della frase, meglio verifiche orali.  Il dizionario elettronico è fondamentale</a:t>
            </a:r>
          </a:p>
          <a:p>
            <a:r>
              <a:rPr lang="it-IT" dirty="0"/>
              <a:t>I ragazzi F81.1 – disturbo della compitazione (ortografia). Non si devono valutare gli errori ortografici e lessicali. Possono usare videoscrittura con correttore ortografico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3000" y="493295"/>
            <a:ext cx="9904411" cy="5297906"/>
          </a:xfrm>
        </p:spPr>
        <p:txBody>
          <a:bodyPr/>
          <a:lstStyle/>
          <a:p>
            <a:r>
              <a:rPr lang="it-IT" dirty="0"/>
              <a:t>I ragazzi F81.3 , cioè con disturbi misti ( lettura e/o scrittura + calcolo), si stancano molto, hanno bisogno di verifiche più brevi, non serve più tempo.</a:t>
            </a:r>
          </a:p>
          <a:p>
            <a:r>
              <a:rPr lang="it-IT" dirty="0"/>
              <a:t>I  ragazzi F 81.8 possono avere disturbi vari, di solito sono </a:t>
            </a:r>
            <a:r>
              <a:rPr lang="it-IT" dirty="0" err="1"/>
              <a:t>disgrafici</a:t>
            </a:r>
            <a:r>
              <a:rPr lang="it-IT" dirty="0"/>
              <a:t>: scrivono male e non capiscono quello che leggono, possono trarre giovamento dal convertitore vocale</a:t>
            </a:r>
          </a:p>
          <a:p>
            <a:r>
              <a:rPr lang="it-IT" dirty="0"/>
              <a:t>I ragazzi ADHD hanno poca autonomia, funzionano ad intermittenza, i compiti devono essere chiariti e scritti, non possono prendere appunti. Dovrebbero svolgere verifiche brevi e nella prima parte della giornata. Avrebbe senso anche ridurre orario scolastico. Sono in Piemonte EES</a:t>
            </a:r>
          </a:p>
          <a:p>
            <a:r>
              <a:rPr lang="it-IT" dirty="0"/>
              <a:t>I ragazzi R.41.8 sono EES e hanno diritto ad una programmazione diversificata per obiettivi minimi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Quoziente intellettivo   </a:t>
            </a:r>
            <a:r>
              <a:rPr lang="it-IT" dirty="0" err="1"/>
              <a:t>q.i.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Scala </a:t>
            </a:r>
            <a:r>
              <a:rPr lang="it-IT" dirty="0" err="1"/>
              <a:t>Wisc</a:t>
            </a:r>
            <a:r>
              <a:rPr lang="it-IT" dirty="0"/>
              <a:t> IV  ( fino a 16 anni)</a:t>
            </a:r>
          </a:p>
          <a:p>
            <a:pPr>
              <a:buNone/>
            </a:pPr>
            <a:r>
              <a:rPr lang="it-IT" dirty="0"/>
              <a:t>Scala  </a:t>
            </a:r>
            <a:r>
              <a:rPr lang="it-IT" dirty="0" err="1"/>
              <a:t>Wais</a:t>
            </a:r>
            <a:r>
              <a:rPr lang="it-IT" dirty="0"/>
              <a:t> IV ( per adulti)</a:t>
            </a:r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285102" y="3422818"/>
          <a:ext cx="8874898" cy="3002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3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1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5337">
                <a:tc>
                  <a:txBody>
                    <a:bodyPr/>
                    <a:lstStyle/>
                    <a:p>
                      <a:r>
                        <a:rPr lang="it-IT" dirty="0"/>
                        <a:t>Valore</a:t>
                      </a:r>
                      <a:r>
                        <a:rPr lang="it-IT" baseline="0" dirty="0"/>
                        <a:t> </a:t>
                      </a:r>
                      <a:r>
                        <a:rPr lang="it-IT" baseline="0" dirty="0" err="1"/>
                        <a:t>Q.I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definizione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337">
                <a:tc>
                  <a:txBody>
                    <a:bodyPr/>
                    <a:lstStyle/>
                    <a:p>
                      <a:r>
                        <a:rPr lang="it-IT" dirty="0"/>
                        <a:t>Oltre 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genio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337">
                <a:tc>
                  <a:txBody>
                    <a:bodyPr/>
                    <a:lstStyle/>
                    <a:p>
                      <a:r>
                        <a:rPr lang="it-IT" dirty="0"/>
                        <a:t>120-130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Intelligenza superiore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337">
                <a:tc>
                  <a:txBody>
                    <a:bodyPr/>
                    <a:lstStyle/>
                    <a:p>
                      <a:r>
                        <a:rPr lang="it-IT" dirty="0"/>
                        <a:t>85-115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Intelligenza media allargata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337">
                <a:tc>
                  <a:txBody>
                    <a:bodyPr/>
                    <a:lstStyle/>
                    <a:p>
                      <a:r>
                        <a:rPr lang="it-IT" dirty="0"/>
                        <a:t>84-70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Q.I.</a:t>
                      </a:r>
                      <a:r>
                        <a:rPr lang="it-IT" baseline="0" dirty="0"/>
                        <a:t> limite   FIL   R 41.8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337">
                <a:tc>
                  <a:txBody>
                    <a:bodyPr/>
                    <a:lstStyle/>
                    <a:p>
                      <a:r>
                        <a:rPr lang="it-IT" dirty="0"/>
                        <a:t>69-50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Ritardo lieve ( con sostegno)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5337">
                <a:tc>
                  <a:txBody>
                    <a:bodyPr/>
                    <a:lstStyle/>
                    <a:p>
                      <a:r>
                        <a:rPr lang="it-IT" dirty="0"/>
                        <a:t>50-40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Ritardo medio  ( con sostegno)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337">
                <a:tc>
                  <a:txBody>
                    <a:bodyPr/>
                    <a:lstStyle/>
                    <a:p>
                      <a:r>
                        <a:rPr lang="it-IT" dirty="0"/>
                        <a:t>Meno di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Ritardo profondo ( con sostegno)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LE TRE MACROAREE DI ALLIEVI CON BES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081302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286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alunni con disabilità certificata devono stare in classe con tutele e specifiche procedure per tutto il percorso formativo ( L. 104 del 1992).</a:t>
            </a:r>
          </a:p>
          <a:p>
            <a:r>
              <a:rPr lang="it-IT" dirty="0"/>
              <a:t>Sono seguiti da un docente di sostegno</a:t>
            </a:r>
          </a:p>
          <a:p>
            <a:r>
              <a:rPr lang="it-IT" dirty="0"/>
              <a:t>Hanno un PEI , cioè un Piano Educativo individualizzato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1. Allievi  disabili</a:t>
            </a:r>
          </a:p>
        </p:txBody>
      </p:sp>
    </p:spTree>
    <p:extLst>
      <p:ext uri="{BB962C8B-B14F-4D97-AF65-F5344CB8AC3E}">
        <p14:creationId xmlns:p14="http://schemas.microsoft.com/office/powerpoint/2010/main" val="405802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Hanno diritto a percorsi differenziati per: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it-IT" dirty="0"/>
              <a:t>Programmi e contenuti (fissati nel PEI)</a:t>
            </a:r>
          </a:p>
          <a:p>
            <a:pPr marL="457200" indent="-457200">
              <a:buAutoNum type="arabicPeriod"/>
            </a:pPr>
            <a:r>
              <a:rPr lang="it-IT" dirty="0"/>
              <a:t>Strategie metodologiche</a:t>
            </a:r>
          </a:p>
          <a:p>
            <a:pPr marL="457200" indent="-457200">
              <a:buAutoNum type="arabicPeriod"/>
            </a:pPr>
            <a:r>
              <a:rPr lang="it-IT" dirty="0"/>
              <a:t>Tempo scuola</a:t>
            </a:r>
          </a:p>
          <a:p>
            <a:pPr marL="457200" indent="-457200">
              <a:buAutoNum type="arabicPeriod"/>
            </a:pPr>
            <a:r>
              <a:rPr lang="it-IT" dirty="0"/>
              <a:t>Prove e verifiche</a:t>
            </a:r>
          </a:p>
          <a:p>
            <a:pPr marL="457200" indent="-457200">
              <a:buAutoNum type="arabicPeriod"/>
            </a:pPr>
            <a:r>
              <a:rPr lang="it-IT"/>
              <a:t>valutazioni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434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2.  Allievi con disturbi evolutivi specifici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472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A.   </a:t>
            </a:r>
            <a:r>
              <a:rPr lang="it-IT" u="sng" dirty="0"/>
              <a:t>Disturbi specifici dell’apprendimento</a:t>
            </a:r>
            <a:r>
              <a:rPr lang="it-IT" dirty="0"/>
              <a:t>  : </a:t>
            </a:r>
          </a:p>
          <a:p>
            <a:pPr>
              <a:buFontTx/>
              <a:buChar char="-"/>
            </a:pPr>
            <a:r>
              <a:rPr lang="it-IT" dirty="0"/>
              <a:t>dislessia = disturbo della lettura</a:t>
            </a:r>
          </a:p>
          <a:p>
            <a:pPr>
              <a:buFontTx/>
              <a:buChar char="-"/>
            </a:pPr>
            <a:r>
              <a:rPr lang="it-IT" dirty="0"/>
              <a:t> disortografia : fonologica     ( di lettere con suoni simili :t/d; v/f; s/z)</a:t>
            </a:r>
          </a:p>
          <a:p>
            <a:pPr marL="0" indent="0">
              <a:buNone/>
            </a:pPr>
            <a:r>
              <a:rPr lang="it-IT" dirty="0"/>
              <a:t>                          </a:t>
            </a:r>
            <a:r>
              <a:rPr lang="it-IT" dirty="0" err="1"/>
              <a:t>visuo</a:t>
            </a:r>
            <a:r>
              <a:rPr lang="it-IT" dirty="0"/>
              <a:t>-spaziale (di lettere  con grafia simile :p/q/g; b/d)</a:t>
            </a:r>
          </a:p>
          <a:p>
            <a:pPr>
              <a:buFontTx/>
              <a:buChar char="-"/>
            </a:pPr>
            <a:r>
              <a:rPr lang="it-IT" dirty="0"/>
              <a:t>disgrafia: riguarda l’esecuzione del segno grafico</a:t>
            </a:r>
          </a:p>
          <a:p>
            <a:pPr>
              <a:buFontTx/>
              <a:buChar char="-"/>
            </a:pPr>
            <a:r>
              <a:rPr lang="it-IT" dirty="0" err="1"/>
              <a:t>discalculia</a:t>
            </a:r>
            <a:r>
              <a:rPr lang="it-IT" dirty="0"/>
              <a:t>: riguarda  sia la cognizione numerica basale (esecuzione di operazioni e del calcolo), sia l’ambito procedurale</a:t>
            </a:r>
          </a:p>
          <a:p>
            <a:pPr marL="0" indent="0">
              <a:buNone/>
            </a:pPr>
            <a:r>
              <a:rPr lang="it-IT" dirty="0"/>
              <a:t>N.B. ESISTE COMORBILITA’</a:t>
            </a:r>
          </a:p>
        </p:txBody>
      </p:sp>
    </p:spTree>
    <p:extLst>
      <p:ext uri="{BB962C8B-B14F-4D97-AF65-F5344CB8AC3E}">
        <p14:creationId xmlns:p14="http://schemas.microsoft.com/office/powerpoint/2010/main" val="4033422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373486"/>
            <a:ext cx="9905999" cy="6173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B.  </a:t>
            </a:r>
            <a:r>
              <a:rPr lang="it-IT" u="sng" dirty="0"/>
              <a:t>Disturbi aspecifici (non DSA) del comportamento:</a:t>
            </a:r>
          </a:p>
          <a:p>
            <a:pPr>
              <a:buFontTx/>
              <a:buChar char="-"/>
            </a:pPr>
            <a:r>
              <a:rPr lang="it-IT" dirty="0"/>
              <a:t>Disturbi da deficit di attenzione con iperattività (ADHD): allievi che presentano difficoltà nel tener fissa l’attenzione ed hanno un’eccessiva e inappropriata attività motoria</a:t>
            </a:r>
          </a:p>
          <a:p>
            <a:pPr>
              <a:buFontTx/>
              <a:buChar char="-"/>
            </a:pPr>
            <a:r>
              <a:rPr lang="it-IT" dirty="0"/>
              <a:t>Disturbi della condotta : con fughe da casa, distruzione di beni, furti, crudeltà(tipico della pubertà)</a:t>
            </a:r>
          </a:p>
          <a:p>
            <a:pPr>
              <a:buFontTx/>
              <a:buChar char="-"/>
            </a:pPr>
            <a:r>
              <a:rPr lang="it-IT" dirty="0"/>
              <a:t>Disturbo oppositivo –provocatorio: opposizione, disubbidienza, negativismo provocatorio verso le autorità ( meno grave rispetto ai disturbi della condotta)</a:t>
            </a:r>
          </a:p>
          <a:p>
            <a:pPr>
              <a:buFontTx/>
              <a:buChar char="-"/>
            </a:pPr>
            <a:r>
              <a:rPr lang="it-IT" dirty="0"/>
              <a:t>Funzionamento cognitivo limite: è un caso di confine tra disabilità e disturbo aspecifico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944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3. Allievi con svantaggio socio  -economico, linguistico, culturale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92613"/>
          </a:xfrm>
        </p:spPr>
        <p:txBody>
          <a:bodyPr/>
          <a:lstStyle/>
          <a:p>
            <a:r>
              <a:rPr lang="it-IT" dirty="0"/>
              <a:t>Non è necessaria certificazione per </a:t>
            </a:r>
            <a:r>
              <a:rPr lang="it-IT" dirty="0" err="1"/>
              <a:t>Pdp</a:t>
            </a:r>
            <a:r>
              <a:rPr lang="it-IT" dirty="0"/>
              <a:t> ( cfr. direttiva ministeriale 27/12/2012)</a:t>
            </a:r>
          </a:p>
          <a:p>
            <a:r>
              <a:rPr lang="it-IT" dirty="0"/>
              <a:t>Vivono in condizioni che hanno gravi ripercussioni sull’apprendimento:</a:t>
            </a:r>
          </a:p>
          <a:p>
            <a:pPr>
              <a:buFontTx/>
              <a:buChar char="-"/>
            </a:pPr>
            <a:r>
              <a:rPr lang="it-IT" dirty="0"/>
              <a:t>Svantaggio e deprivazione sociale: povertà, marginalità, contesti degradati</a:t>
            </a:r>
          </a:p>
          <a:p>
            <a:pPr>
              <a:buFontTx/>
              <a:buChar char="-"/>
            </a:pPr>
            <a:r>
              <a:rPr lang="it-IT" dirty="0"/>
              <a:t>Svantaggio familiare: famiglie difficili</a:t>
            </a:r>
          </a:p>
          <a:p>
            <a:pPr>
              <a:buFontTx/>
              <a:buChar char="-"/>
            </a:pPr>
            <a:r>
              <a:rPr lang="it-IT" dirty="0"/>
              <a:t>Svantaggio psicologico: bassa motivazione e autostima</a:t>
            </a:r>
          </a:p>
          <a:p>
            <a:pPr>
              <a:buFontTx/>
              <a:buChar char="-"/>
            </a:pPr>
            <a:r>
              <a:rPr lang="it-IT" dirty="0"/>
              <a:t>Svantaggio linguistico e culturale</a:t>
            </a:r>
          </a:p>
          <a:p>
            <a:pPr>
              <a:buFontTx/>
              <a:buChar char="-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0992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Alcune precisazioni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 Codici Certificazioni  pag. 9</a:t>
            </a:r>
          </a:p>
          <a:p>
            <a:r>
              <a:rPr lang="it-IT" dirty="0"/>
              <a:t>ADHD  pag. 10</a:t>
            </a:r>
          </a:p>
          <a:p>
            <a:r>
              <a:rPr lang="it-IT" dirty="0"/>
              <a:t>FIL pag. 10</a:t>
            </a:r>
          </a:p>
          <a:p>
            <a:r>
              <a:rPr lang="it-IT" dirty="0"/>
              <a:t>Indicazioni pratiche pag.11</a:t>
            </a:r>
          </a:p>
          <a:p>
            <a:r>
              <a:rPr lang="it-IT" dirty="0"/>
              <a:t>Q.I. </a:t>
            </a:r>
            <a:r>
              <a:rPr lang="it-IT"/>
              <a:t>pag.13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CODICI CERTIFICAZIONI </a:t>
            </a:r>
            <a:r>
              <a:rPr lang="it-IT" dirty="0" err="1"/>
              <a:t>npi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0638" y="1853515"/>
            <a:ext cx="10886773" cy="467085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F 81.0 = disturbo specifico della lettura ( e compitazione ) DISLESSIA e DISORTOGRAFIA</a:t>
            </a:r>
          </a:p>
          <a:p>
            <a:r>
              <a:rPr lang="it-IT" dirty="0"/>
              <a:t>F 81.1= disturbo specifico della compitazione (= ortografia)</a:t>
            </a:r>
          </a:p>
          <a:p>
            <a:r>
              <a:rPr lang="it-IT" dirty="0"/>
              <a:t>F 81. 2 = disturbo specifico delle abilità aritmetiche . DISCALCULIA</a:t>
            </a:r>
          </a:p>
          <a:p>
            <a:r>
              <a:rPr lang="it-IT" dirty="0"/>
              <a:t>F 81.3 = disturbo misto delle capacità scolastiche . LETTURA e/o SCRITTURA + CALCOLO</a:t>
            </a:r>
          </a:p>
          <a:p>
            <a:r>
              <a:rPr lang="it-IT" dirty="0"/>
              <a:t>F.81.8= altri disturbi evolutivi- disgrafia ( scrivono male, non capiscono quel che leggono, ma se leggiamo noi comprendono)</a:t>
            </a:r>
          </a:p>
          <a:p>
            <a:r>
              <a:rPr lang="it-IT" dirty="0"/>
              <a:t>F82 .0 = </a:t>
            </a:r>
            <a:r>
              <a:rPr lang="it-IT" dirty="0" err="1"/>
              <a:t>disprassia</a:t>
            </a:r>
            <a:r>
              <a:rPr lang="it-IT" dirty="0"/>
              <a:t>,disturbo aspecifico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223</TotalTime>
  <Words>802</Words>
  <Application>Microsoft Office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Tw Cen MT</vt:lpstr>
      <vt:lpstr>Circuito</vt:lpstr>
      <vt:lpstr>b.e.s.  </vt:lpstr>
      <vt:lpstr> LE TRE MACROAREE DI ALLIEVI CON BES</vt:lpstr>
      <vt:lpstr>1. Allievi  disabili</vt:lpstr>
      <vt:lpstr>Hanno diritto a percorsi differenziati per:</vt:lpstr>
      <vt:lpstr>2.  Allievi con disturbi evolutivi specifici</vt:lpstr>
      <vt:lpstr>Presentazione standard di PowerPoint</vt:lpstr>
      <vt:lpstr>3. Allievi con svantaggio socio  -economico, linguistico, culturale</vt:lpstr>
      <vt:lpstr>Alcune precisazioni</vt:lpstr>
      <vt:lpstr>CODICI CERTIFICAZIONI npi</vt:lpstr>
      <vt:lpstr>Adhd   e   fil ( EES)</vt:lpstr>
      <vt:lpstr>Alcune indicazioni pratiche</vt:lpstr>
      <vt:lpstr>Presentazione standard di PowerPoint</vt:lpstr>
      <vt:lpstr>Quoziente intellettivo   q.i.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b.e.s.  = E.E.S.</dc:title>
  <dc:creator>adele colombo</dc:creator>
  <cp:lastModifiedBy>adele colombo</cp:lastModifiedBy>
  <cp:revision>36</cp:revision>
  <dcterms:created xsi:type="dcterms:W3CDTF">2016-01-06T21:09:33Z</dcterms:created>
  <dcterms:modified xsi:type="dcterms:W3CDTF">2021-02-28T17:49:22Z</dcterms:modified>
</cp:coreProperties>
</file>